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654" r:id="rId2"/>
    <p:sldId id="1054" r:id="rId3"/>
    <p:sldId id="1039" r:id="rId4"/>
    <p:sldId id="1038" r:id="rId5"/>
    <p:sldId id="1053" r:id="rId6"/>
    <p:sldId id="1041" r:id="rId7"/>
    <p:sldId id="1055" r:id="rId8"/>
    <p:sldId id="925" r:id="rId9"/>
    <p:sldId id="1056" r:id="rId10"/>
    <p:sldId id="963" r:id="rId11"/>
    <p:sldId id="962" r:id="rId12"/>
    <p:sldId id="1049" r:id="rId13"/>
    <p:sldId id="1050" r:id="rId14"/>
    <p:sldId id="1045" r:id="rId15"/>
    <p:sldId id="1040" r:id="rId16"/>
    <p:sldId id="1012" r:id="rId17"/>
    <p:sldId id="1047" r:id="rId18"/>
    <p:sldId id="970"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92" d="100"/>
          <a:sy n="92" d="100"/>
        </p:scale>
        <p:origin x="-904"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500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4/13/14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12</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13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14</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15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 i.e., no PRACE-style snobbery</a:t>
            </a:r>
            <a:endParaRPr lang="en-US">
              <a:latin typeface="Calibri"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8F45C8-C988-C24B-B8D4-78BD20503DB3}"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5</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6CE89D-1E34-1749-B87C-2442D5618143}" type="slidenum">
              <a:rPr lang="en-US" sz="1200"/>
              <a:pPr eaLnBrk="1" hangingPunct="1"/>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10</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11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1795463"/>
            <a:ext cx="8496300" cy="1558925"/>
          </a:xfrm>
        </p:spPr>
        <p:txBody>
          <a:bodyPr/>
          <a:lstStyle/>
          <a:p>
            <a:pPr eaLnBrk="1" hangingPunct="1"/>
            <a:r>
              <a:rPr lang="en-US" sz="3200">
                <a:latin typeface="Arial" charset="0"/>
                <a:ea typeface="ＭＳ Ｐゴシック" charset="0"/>
                <a:cs typeface="ＭＳ Ｐゴシック" charset="0"/>
              </a:rPr>
              <a:t/>
            </a:r>
            <a:br>
              <a:rPr lang="en-US" sz="3200">
                <a:latin typeface="Arial" charset="0"/>
                <a:ea typeface="ＭＳ Ｐゴシック" charset="0"/>
                <a:cs typeface="ＭＳ Ｐゴシック" charset="0"/>
              </a:rPr>
            </a:br>
            <a:r>
              <a:rPr lang="en-US" sz="2800">
                <a:latin typeface="Arial" charset="0"/>
                <a:ea typeface="ＭＳ Ｐゴシック" charset="0"/>
                <a:cs typeface="ＭＳ Ｐゴシック" charset="0"/>
              </a:rPr>
              <a:t>Towards Exascale Through Many Simulations: Abstractions and Tools</a:t>
            </a:r>
          </a:p>
        </p:txBody>
      </p:sp>
      <p:sp>
        <p:nvSpPr>
          <p:cNvPr id="8194" name="Rectangle 3"/>
          <p:cNvSpPr>
            <a:spLocks noGrp="1" noChangeArrowheads="1"/>
          </p:cNvSpPr>
          <p:nvPr>
            <p:ph type="subTitle" idx="1"/>
          </p:nvPr>
        </p:nvSpPr>
        <p:spPr>
          <a:xfrm>
            <a:off x="1346200" y="3597275"/>
            <a:ext cx="6400800" cy="1068388"/>
          </a:xfrm>
        </p:spPr>
        <p:txBody>
          <a:bodyPr/>
          <a:lstStyle/>
          <a:p>
            <a:pPr eaLnBrk="1" hangingPunct="1"/>
            <a:r>
              <a:rPr lang="en-US">
                <a:latin typeface="Arial" charset="0"/>
                <a:ea typeface="ＭＳ Ｐゴシック" charset="0"/>
                <a:cs typeface="ＭＳ Ｐゴシック" charset="0"/>
              </a:rPr>
              <a:t>Matteo Turilli, Shantenu Jha</a:t>
            </a:r>
          </a:p>
          <a:p>
            <a:pPr eaLnBrk="1" hangingPunct="1"/>
            <a:r>
              <a:rPr lang="en-US">
                <a:latin typeface="Arial" charset="0"/>
                <a:ea typeface="ＭＳ Ｐゴシック" charset="0"/>
                <a:cs typeface="ＭＳ Ｐゴシック" charset="0"/>
              </a:rPr>
              <a:t>http://radical.rutgers.edu</a:t>
            </a:r>
            <a:endParaRPr lang="en-US" b="1">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680942" y="5831959"/>
            <a:ext cx="3813865" cy="369332"/>
          </a:xfrm>
          <a:prstGeom prst="rect">
            <a:avLst/>
          </a:prstGeom>
        </p:spPr>
        <p:txBody>
          <a:bodyPr wrap="none">
            <a:spAutoFit/>
          </a:bodyPr>
          <a:lstStyle/>
          <a:p>
            <a:r>
              <a:rPr lang="en-US" dirty="0"/>
              <a:t>http://saga-</a:t>
            </a:r>
            <a:r>
              <a:rPr lang="en-US" dirty="0" err="1"/>
              <a:t>project.github.io</a:t>
            </a:r>
            <a:r>
              <a:rPr lang="en-US" dirty="0"/>
              <a:t>/</a:t>
            </a:r>
            <a:r>
              <a:rPr lang="en-US" dirty="0" err="1"/>
              <a:t>BigJob</a:t>
            </a:r>
            <a:r>
              <a:rPr lang="en-US" dirty="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02870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
        <p:nvSpPr>
          <p:cNvPr id="2" name="Rectangle 1"/>
          <p:cNvSpPr/>
          <p:nvPr/>
        </p:nvSpPr>
        <p:spPr>
          <a:xfrm>
            <a:off x="2398814" y="5847834"/>
            <a:ext cx="4378122" cy="369332"/>
          </a:xfrm>
          <a:prstGeom prst="rect">
            <a:avLst/>
          </a:prstGeom>
        </p:spPr>
        <p:txBody>
          <a:bodyPr wrap="none">
            <a:spAutoFit/>
          </a:bodyPr>
          <a:lstStyle/>
          <a:p>
            <a:r>
              <a:rPr lang="en-US" dirty="0"/>
              <a:t>http://saga-</a:t>
            </a:r>
            <a:r>
              <a:rPr lang="en-US" dirty="0" err="1"/>
              <a:t>project.github.io</a:t>
            </a:r>
            <a:r>
              <a:rPr lang="en-US" dirty="0"/>
              <a:t>/saga-python/</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Python package 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https://</a:t>
            </a:r>
            <a:r>
              <a:rPr lang="en-US" sz="1800" dirty="0" err="1"/>
              <a:t>github.com</a:t>
            </a:r>
            <a:r>
              <a:rPr lang="en-US" sz="1800" dirty="0"/>
              <a:t>/saga-project/</a:t>
            </a:r>
            <a:r>
              <a:rPr lang="en-US" sz="1800" dirty="0" err="1"/>
              <a:t>asyncre-bigjob</a:t>
            </a:r>
            <a:endParaRPr lang="en-US" sz="1800" dirty="0"/>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Mapping Simulations 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an Exascale Middleware </a:t>
            </a:r>
          </a:p>
        </p:txBody>
      </p:sp>
      <p:sp>
        <p:nvSpPr>
          <p:cNvPr id="3" name="Content Placeholder 2"/>
          <p:cNvSpPr>
            <a:spLocks noGrp="1"/>
          </p:cNvSpPr>
          <p:nvPr>
            <p:ph idx="1"/>
          </p:nvPr>
        </p:nvSpPr>
        <p:spPr>
          <a:xfrm>
            <a:off x="195263" y="1152525"/>
            <a:ext cx="8694737" cy="4997450"/>
          </a:xfrm>
        </p:spPr>
        <p:txBody>
          <a:bodyPr/>
          <a:lstStyle/>
          <a:p>
            <a:pPr>
              <a:defRPr/>
            </a:pPr>
            <a:r>
              <a:rPr lang="en-US" sz="20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2000" dirty="0" smtClean="0"/>
              <a:t>Overlays and Resources (F*, I*)</a:t>
            </a:r>
            <a:endParaRPr lang="en-US" dirty="0"/>
          </a:p>
          <a:p>
            <a:pPr lvl="1">
              <a:defRPr/>
            </a:pPr>
            <a:r>
              <a:rPr lang="en-US" dirty="0" smtClean="0">
                <a:solidFill>
                  <a:schemeClr val="bg2">
                    <a:lumMod val="75000"/>
                  </a:schemeClr>
                </a:solidFill>
              </a:rPr>
              <a:t>Automation of the description, instantiation, and management of resource overlays for the given workload based on pilot abstractions.</a:t>
            </a:r>
          </a:p>
          <a:p>
            <a:pPr lvl="1">
              <a:defRPr/>
            </a:pPr>
            <a:r>
              <a:rPr lang="en-US" dirty="0" smtClean="0">
                <a:solidFill>
                  <a:schemeClr val="bg2">
                    <a:lumMod val="75000"/>
                  </a:schemeClr>
                </a:solidFill>
              </a:rPr>
              <a:t>Resource bundles: low-level resource aggregation.</a:t>
            </a:r>
          </a:p>
          <a:p>
            <a:pPr lvl="1">
              <a:defRPr/>
            </a:pPr>
            <a:r>
              <a:rPr lang="en-US" dirty="0" smtClean="0">
                <a:solidFill>
                  <a:schemeClr val="bg2">
                    <a:lumMod val="75000"/>
                  </a:schemeClr>
                </a:solidFill>
              </a:rPr>
              <a:t>Resource federation: high-level capabilities aggregation.</a:t>
            </a:r>
            <a:endParaRPr lang="en-US" dirty="0" smtClean="0"/>
          </a:p>
          <a:p>
            <a:pPr>
              <a:spcBef>
                <a:spcPts val="1200"/>
              </a:spcBef>
              <a:defRPr/>
            </a:pPr>
            <a:r>
              <a:rPr lang="en-US" sz="20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Overlay and Workload Manager (OWM)</a:t>
            </a: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Thank you</a:t>
            </a: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457200" y="1233488"/>
            <a:ext cx="8229600" cy="4927600"/>
          </a:xfrm>
        </p:spPr>
        <p:txBody>
          <a:bodyPr/>
          <a:lstStyle/>
          <a:p>
            <a:pPr>
              <a:spcBef>
                <a:spcPts val="1800"/>
              </a:spcBef>
            </a:pP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and why many-simulations matter.</a:t>
            </a:r>
          </a:p>
          <a:p>
            <a:pPr>
              <a:spcBef>
                <a:spcPts val="1800"/>
              </a:spcBef>
            </a:pPr>
            <a:r>
              <a:rPr lang="en-US" sz="2000" dirty="0">
                <a:latin typeface="Arial" charset="0"/>
                <a:ea typeface="ＭＳ Ｐゴシック" charset="0"/>
                <a:cs typeface="ＭＳ Ｐゴシック" charset="0"/>
              </a:rPr>
              <a:t>Many-simulations scenarios and examples: Ensemble and Replica-exchange.</a:t>
            </a:r>
          </a:p>
          <a:p>
            <a:pPr>
              <a:spcBef>
                <a:spcPts val="1800"/>
              </a:spcBef>
            </a:pPr>
            <a:r>
              <a:rPr lang="en-US" sz="2000" dirty="0">
                <a:latin typeface="Arial" charset="0"/>
                <a:ea typeface="ＭＳ Ｐゴシック" charset="0"/>
                <a:cs typeface="ＭＳ Ｐゴシック" charset="0"/>
              </a:rPr>
              <a:t>Engineering challenges to support many-simulations scenarios.</a:t>
            </a: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applications.</a:t>
            </a:r>
          </a:p>
          <a:p>
            <a:pPr>
              <a:spcBef>
                <a:spcPts val="1800"/>
              </a:spcBef>
            </a:pPr>
            <a:r>
              <a:rPr lang="en-US" sz="2000" dirty="0">
                <a:latin typeface="Arial" charset="0"/>
                <a:ea typeface="ＭＳ Ｐゴシック" charset="0"/>
                <a:cs typeface="ＭＳ Ｐゴシック" charset="0"/>
              </a:rPr>
              <a:t>The 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applications.</a:t>
            </a:r>
          </a:p>
          <a:p>
            <a:pPr>
              <a:spcBef>
                <a:spcPts val="1800"/>
              </a:spcBef>
            </a:pPr>
            <a:r>
              <a:rPr lang="en-US" sz="2000" dirty="0">
                <a:latin typeface="Arial" charset="0"/>
                <a:ea typeface="ＭＳ Ｐゴシック" charset="0"/>
                <a:cs typeface="ＭＳ Ｐゴシック" charset="0"/>
              </a:rPr>
              <a:t>The future: W*, F* and I* and towards and middleware for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457200" y="136525"/>
            <a:ext cx="8229600" cy="808038"/>
          </a:xfrm>
        </p:spPr>
        <p:txBody>
          <a:bodyPr/>
          <a:lstStyle/>
          <a:p>
            <a:r>
              <a:rPr lang="en-US">
                <a:latin typeface="Arial" charset="0"/>
                <a:ea typeface="ＭＳ Ｐゴシック" charset="0"/>
                <a:cs typeface="ＭＳ Ｐゴシック" charset="0"/>
              </a:rPr>
              <a:t>Exascale Computing: View from that side</a:t>
            </a:r>
          </a:p>
        </p:txBody>
      </p:sp>
      <p:sp>
        <p:nvSpPr>
          <p:cNvPr id="12290" name="Content Placeholder 2"/>
          <p:cNvSpPr>
            <a:spLocks noGrp="1"/>
          </p:cNvSpPr>
          <p:nvPr>
            <p:ph idx="4294967295"/>
          </p:nvPr>
        </p:nvSpPr>
        <p:spPr>
          <a:xfrm>
            <a:off x="457200" y="1482725"/>
            <a:ext cx="8229600" cy="3302000"/>
          </a:xfrm>
        </p:spPr>
        <p:txBody>
          <a:bodyPr/>
          <a:lstStyle/>
          <a:p>
            <a:pPr>
              <a:spcBef>
                <a:spcPts val="1200"/>
              </a:spcBef>
              <a:spcAft>
                <a:spcPts val="600"/>
              </a:spcAft>
            </a:pPr>
            <a:r>
              <a:rPr lang="en-US" sz="2000" dirty="0">
                <a:latin typeface="Arial" charset="0"/>
                <a:ea typeface="ＭＳ Ｐゴシック" charset="0"/>
                <a:cs typeface="ＭＳ Ｐゴシック" charset="0"/>
              </a:rPr>
              <a:t>US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alive and </a:t>
            </a:r>
            <a:r>
              <a:rPr lang="en-US" sz="2000" dirty="0" smtClean="0">
                <a:latin typeface="Arial" charset="0"/>
                <a:ea typeface="ＭＳ Ｐゴシック" charset="0"/>
                <a:cs typeface="ＭＳ Ｐゴシック" charset="0"/>
              </a:rPr>
              <a:t>active:</a:t>
            </a:r>
            <a:endParaRPr lang="en-US" sz="2000" dirty="0">
              <a:latin typeface="Arial" charset="0"/>
              <a:ea typeface="ＭＳ Ｐゴシック" charset="0"/>
              <a:cs typeface="ＭＳ Ｐゴシック" charset="0"/>
            </a:endParaRPr>
          </a:p>
          <a:p>
            <a:pPr lvl="1"/>
            <a:r>
              <a:rPr lang="en-US" dirty="0" err="1">
                <a:latin typeface="Arial" charset="0"/>
                <a:ea typeface="ＭＳ Ｐゴシック" charset="0"/>
              </a:rPr>
              <a:t>Exascale</a:t>
            </a:r>
            <a:r>
              <a:rPr lang="en-US" dirty="0">
                <a:latin typeface="Arial" charset="0"/>
                <a:ea typeface="ＭＳ Ｐゴシック" charset="0"/>
              </a:rPr>
              <a:t> programs across agencies DoE/NNSA, DoE, NSF. </a:t>
            </a:r>
          </a:p>
          <a:p>
            <a:pPr>
              <a:spcBef>
                <a:spcPts val="1800"/>
              </a:spcBef>
              <a:spcAft>
                <a:spcPts val="600"/>
              </a:spcAft>
            </a:pPr>
            <a:r>
              <a:rPr lang="en-US" sz="2000" dirty="0">
                <a:latin typeface="Arial" charset="0"/>
                <a:ea typeface="ＭＳ Ｐゴシック" charset="0"/>
                <a:cs typeface="ＭＳ Ｐゴシック" charset="0"/>
              </a:rPr>
              <a:t>Less tolerance for HPC as an activity of the elite and exclusive </a:t>
            </a:r>
            <a:r>
              <a:rPr lang="en-US" sz="2000" dirty="0" smtClean="0">
                <a:latin typeface="Arial" charset="0"/>
                <a:ea typeface="ＭＳ Ｐゴシック" charset="0"/>
                <a:cs typeface="ＭＳ Ｐゴシック" charset="0"/>
              </a:rPr>
              <a:t>club:</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Even historically HPC oriented agencies (DoE) are looking to support the long-tail of science via more inclusive models of computing.</a:t>
            </a:r>
          </a:p>
          <a:p>
            <a:pPr>
              <a:spcBef>
                <a:spcPts val="1800"/>
              </a:spcBef>
              <a:spcAft>
                <a:spcPts val="600"/>
              </a:spcAft>
            </a:pPr>
            <a:r>
              <a:rPr lang="en-US" sz="2000" dirty="0">
                <a:latin typeface="Arial" charset="0"/>
                <a:ea typeface="ＭＳ Ｐゴシック" charset="0"/>
                <a:cs typeface="ＭＳ Ｐゴシック" charset="0"/>
              </a:rPr>
              <a:t>Increasing amount of effort spent on modeling and simulation of applications and system. </a:t>
            </a:r>
            <a:endParaRPr lang="en-US" dirty="0">
              <a:latin typeface="Arial" charset="0"/>
              <a:ea typeface="ＭＳ Ｐゴシック" charset="0"/>
              <a:cs typeface="ＭＳ Ｐゴシック" charset="0"/>
            </a:endParaRPr>
          </a:p>
          <a:p>
            <a:pPr lvl="1"/>
            <a:endParaRPr lang="en-US" dirty="0">
              <a:latin typeface="Arial" charset="0"/>
              <a:ea typeface="ＭＳ Ｐゴシック" charset="0"/>
            </a:endParaRPr>
          </a:p>
        </p:txBody>
      </p:sp>
      <p:pic>
        <p:nvPicPr>
          <p:cNvPr id="12291" name="Picture 1" descr="title_2.jpg"/>
          <p:cNvPicPr>
            <a:picLocks noChangeAspect="1"/>
          </p:cNvPicPr>
          <p:nvPr/>
        </p:nvPicPr>
        <p:blipFill>
          <a:blip r:embed="rId3">
            <a:extLst>
              <a:ext uri="{28A0092B-C50C-407E-A947-70E740481C1C}">
                <a14:useLocalDpi xmlns:a14="http://schemas.microsoft.com/office/drawing/2010/main" val="0"/>
              </a:ext>
            </a:extLst>
          </a:blip>
          <a:srcRect r="9718"/>
          <a:stretch>
            <a:fillRect/>
          </a:stretch>
        </p:blipFill>
        <p:spPr bwMode="auto">
          <a:xfrm>
            <a:off x="523875" y="4740275"/>
            <a:ext cx="82565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a:latin typeface="Arial" charset="0"/>
                <a:ea typeface="ＭＳ Ｐゴシック" charset="0"/>
                <a:cs typeface="ＭＳ Ｐゴシック" charset="0"/>
              </a:rPr>
              <a:t>Many Simulations Pathway to Exascale?</a:t>
            </a:r>
          </a:p>
        </p:txBody>
      </p:sp>
      <p:sp>
        <p:nvSpPr>
          <p:cNvPr id="13314" name="Content Placeholder 2"/>
          <p:cNvSpPr>
            <a:spLocks noGrp="1"/>
          </p:cNvSpPr>
          <p:nvPr>
            <p:ph idx="1"/>
          </p:nvPr>
        </p:nvSpPr>
        <p:spPr>
          <a:xfrm>
            <a:off x="457200" y="1123950"/>
            <a:ext cx="8229600" cy="2174875"/>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Many free energy calculations, enhanced sampling </a:t>
            </a:r>
            <a:r>
              <a:rPr lang="en-US" dirty="0" smtClean="0">
                <a:latin typeface="Arial" charset="0"/>
                <a:ea typeface="ＭＳ Ｐゴシック" charset="0"/>
              </a:rPr>
              <a:t>problems.</a:t>
            </a:r>
            <a:endParaRPr lang="en-US" dirty="0">
              <a:latin typeface="Arial" charset="0"/>
              <a:ea typeface="ＭＳ Ｐゴシック" charset="0"/>
            </a:endParaRPr>
          </a:p>
          <a:p>
            <a:pPr lvl="1"/>
            <a:r>
              <a:rPr lang="en-US" dirty="0">
                <a:latin typeface="Arial" charset="0"/>
                <a:ea typeface="ＭＳ Ｐゴシック" charset="0"/>
              </a:rPr>
              <a:t>Many multi-physics simulations are also multi </a:t>
            </a:r>
            <a:r>
              <a:rPr lang="en-US" dirty="0" smtClean="0">
                <a:latin typeface="Arial" charset="0"/>
                <a:ea typeface="ＭＳ Ｐゴシック" charset="0"/>
              </a:rPr>
              <a:t>components.</a:t>
            </a:r>
            <a:endParaRPr lang="en-US" dirty="0">
              <a:latin typeface="Arial" charset="0"/>
              <a:ea typeface="ＭＳ Ｐゴシック" charset="0"/>
            </a:endParaRPr>
          </a:p>
          <a:p>
            <a:pPr lvl="1"/>
            <a:r>
              <a:rPr lang="en-US" dirty="0">
                <a:latin typeface="Arial" charset="0"/>
                <a:ea typeface="ＭＳ Ｐゴシック" charset="0"/>
              </a:rPr>
              <a:t>Starting from uncoupled heterogeneous tasks, varying levels of coordination and dependency can be gradually added and “tuned</a:t>
            </a:r>
            <a:r>
              <a:rPr lang="en-US" dirty="0" smtClean="0">
                <a:latin typeface="Arial" charset="0"/>
                <a:ea typeface="ＭＳ Ｐゴシック" charset="0"/>
              </a:rPr>
              <a:t>”.</a:t>
            </a:r>
            <a:endParaRPr lang="en-US" dirty="0">
              <a:latin typeface="Arial" charset="0"/>
              <a:ea typeface="ＭＳ Ｐゴシック" charset="0"/>
            </a:endParaRPr>
          </a:p>
        </p:txBody>
      </p:sp>
      <p:sp>
        <p:nvSpPr>
          <p:cNvPr id="13315" name="Content Placeholder 2"/>
          <p:cNvSpPr txBox="1">
            <a:spLocks/>
          </p:cNvSpPr>
          <p:nvPr/>
        </p:nvSpPr>
        <p:spPr bwMode="auto">
          <a:xfrm>
            <a:off x="457200" y="3178733"/>
            <a:ext cx="58007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r>
              <a:rPr lang="en-US" sz="2000" dirty="0"/>
              <a:t>A Single </a:t>
            </a:r>
            <a:r>
              <a:rPr lang="ja-JP" altLang="en-US" sz="2000" dirty="0"/>
              <a:t>“</a:t>
            </a:r>
            <a:r>
              <a:rPr lang="en-US" altLang="ja-JP" sz="2000" dirty="0"/>
              <a:t>Application</a:t>
            </a:r>
            <a:r>
              <a:rPr lang="ja-JP" altLang="en-US" sz="2000" dirty="0"/>
              <a:t>”</a:t>
            </a:r>
            <a:r>
              <a:rPr lang="en-US" altLang="ja-JP" sz="2000" dirty="0"/>
              <a:t> is broken into many smaller </a:t>
            </a:r>
            <a:r>
              <a:rPr lang="en-US" altLang="ja-JP" sz="2000" dirty="0" smtClean="0"/>
              <a:t>simulations.</a:t>
            </a:r>
            <a:endParaRPr lang="en-US" altLang="ja-JP" sz="2000" dirty="0"/>
          </a:p>
          <a:p>
            <a:pPr>
              <a:spcBef>
                <a:spcPts val="1200"/>
              </a:spcBef>
              <a:buFontTx/>
              <a:buChar char="•"/>
            </a:pPr>
            <a:r>
              <a:rPr lang="en-US" altLang="ja-JP" sz="2000" dirty="0"/>
              <a:t>Nature of the </a:t>
            </a:r>
            <a:r>
              <a:rPr lang="en-US" altLang="ja-JP" sz="2000" dirty="0" smtClean="0"/>
              <a:t>simulations:</a:t>
            </a:r>
            <a:endParaRPr lang="en-US" altLang="ja-JP" sz="2000" dirty="0"/>
          </a:p>
          <a:p>
            <a:pPr lvl="1">
              <a:spcBef>
                <a:spcPct val="20000"/>
              </a:spcBef>
              <a:buFontTx/>
              <a:buChar char="–"/>
            </a:pPr>
            <a:r>
              <a:rPr lang="en-US" altLang="ja-JP" sz="1600" dirty="0">
                <a:solidFill>
                  <a:srgbClr val="5F5F5F"/>
                </a:solidFill>
              </a:rPr>
              <a:t>Homogeneous/</a:t>
            </a:r>
            <a:r>
              <a:rPr lang="en-US" altLang="ja-JP" sz="1600" dirty="0" smtClean="0">
                <a:solidFill>
                  <a:srgbClr val="5F5F5F"/>
                </a:solidFill>
              </a:rPr>
              <a:t>Heterogeneous (H).</a:t>
            </a:r>
            <a:endParaRPr lang="en-US" altLang="ja-JP" sz="1600" dirty="0">
              <a:solidFill>
                <a:srgbClr val="5F5F5F"/>
              </a:solidFill>
            </a:endParaRPr>
          </a:p>
          <a:p>
            <a:pPr>
              <a:spcBef>
                <a:spcPts val="1200"/>
              </a:spcBef>
              <a:buFontTx/>
              <a:buChar char="•"/>
            </a:pPr>
            <a:r>
              <a:rPr lang="en-US" sz="2000" dirty="0"/>
              <a:t>Coupling between </a:t>
            </a:r>
            <a:r>
              <a:rPr lang="en-US" sz="2000" dirty="0" smtClean="0"/>
              <a:t>simulations:</a:t>
            </a:r>
            <a:endParaRPr lang="en-US" sz="2000" dirty="0"/>
          </a:p>
          <a:p>
            <a:pPr lvl="1">
              <a:spcBef>
                <a:spcPct val="20000"/>
              </a:spcBef>
              <a:buFontTx/>
              <a:buChar char="–"/>
            </a:pPr>
            <a:r>
              <a:rPr lang="en-US" sz="1800" dirty="0" smtClean="0">
                <a:solidFill>
                  <a:srgbClr val="5F5F5F"/>
                </a:solidFill>
              </a:rPr>
              <a:t>Coordination (C).</a:t>
            </a:r>
            <a:endParaRPr lang="en-US" sz="1800" dirty="0">
              <a:solidFill>
                <a:srgbClr val="5F5F5F"/>
              </a:solidFill>
            </a:endParaRPr>
          </a:p>
          <a:p>
            <a:pPr lvl="1">
              <a:spcBef>
                <a:spcPct val="20000"/>
              </a:spcBef>
              <a:buFontTx/>
              <a:buChar char="–"/>
            </a:pPr>
            <a:r>
              <a:rPr lang="en-US" sz="1800" dirty="0" smtClean="0">
                <a:solidFill>
                  <a:srgbClr val="5F5F5F"/>
                </a:solidFill>
              </a:rPr>
              <a:t>Dependencies (D).</a:t>
            </a:r>
            <a:endParaRPr lang="en-US" sz="1800" dirty="0">
              <a:solidFill>
                <a:srgbClr val="5F5F5F"/>
              </a:solidFill>
            </a:endParaRPr>
          </a:p>
        </p:txBody>
      </p:sp>
      <p:cxnSp>
        <p:nvCxnSpPr>
          <p:cNvPr id="3" name="Straight Arrow Connector 2"/>
          <p:cNvCxnSpPr/>
          <p:nvPr/>
        </p:nvCxnSpPr>
        <p:spPr>
          <a:xfrm flipH="1" flipV="1">
            <a:off x="6880225" y="345757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08675" y="4911725"/>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7613650" y="417512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6907213" y="360997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dirty="0">
                <a:solidFill>
                  <a:srgbClr val="5F5F5F"/>
                </a:solidFill>
              </a:rPr>
              <a:t>D</a:t>
            </a:r>
          </a:p>
        </p:txBody>
      </p:sp>
      <p:sp>
        <p:nvSpPr>
          <p:cNvPr id="13320" name="Content Placeholder 2"/>
          <p:cNvSpPr txBox="1">
            <a:spLocks/>
          </p:cNvSpPr>
          <p:nvPr/>
        </p:nvSpPr>
        <p:spPr bwMode="auto">
          <a:xfrm>
            <a:off x="7870825" y="4926013"/>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err="1"/>
                <a:t>Exsede</a:t>
              </a:r>
              <a:r>
                <a:rPr lang="en-US" altLang="ja-JP" sz="1400" dirty="0"/>
                <a:t>, 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err="1"/>
                <a:t>Exsede</a:t>
              </a:r>
              <a:r>
                <a:rPr lang="en-US" altLang="ja-JP" sz="1400" dirty="0"/>
                <a:t>, 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58750" y="206375"/>
            <a:ext cx="8869363" cy="808038"/>
          </a:xfrm>
        </p:spPr>
        <p:txBody>
          <a:bodyPr/>
          <a:lstStyle/>
          <a:p>
            <a:r>
              <a:rPr lang="en-US">
                <a:latin typeface="Arial" charset="0"/>
                <a:ea typeface="ＭＳ Ｐゴシック" charset="0"/>
                <a:cs typeface="ＭＳ Ｐゴシック" charset="0"/>
              </a:rPr>
              <a:t>Challenges of Many Simulations at Exascale</a:t>
            </a:r>
          </a:p>
        </p:txBody>
      </p:sp>
      <p:sp>
        <p:nvSpPr>
          <p:cNvPr id="57346" name="Content Placeholder 2"/>
          <p:cNvSpPr>
            <a:spLocks noGrp="1"/>
          </p:cNvSpPr>
          <p:nvPr>
            <p:ph idx="1"/>
          </p:nvPr>
        </p:nvSpPr>
        <p:spPr>
          <a:xfrm>
            <a:off x="158750" y="1171575"/>
            <a:ext cx="8985250" cy="5103813"/>
          </a:xfrm>
        </p:spPr>
        <p:txBody>
          <a:bodyPr/>
          <a:lstStyle/>
          <a:p>
            <a:pPr marL="246063" indent="-246063">
              <a:spcBef>
                <a:spcPts val="1200"/>
              </a:spcBef>
              <a:defRPr/>
            </a:pPr>
            <a:r>
              <a:rPr lang="en-US" sz="2000" dirty="0" smtClean="0">
                <a:latin typeface="Arial" charset="0"/>
                <a:ea typeface="ＭＳ Ｐゴシック" charset="0"/>
                <a:cs typeface="ＭＳ Ｐゴシック" charset="0"/>
              </a:rPr>
              <a:t>Many of the </a:t>
            </a:r>
            <a:r>
              <a:rPr lang="en-US" sz="2000" dirty="0">
                <a:latin typeface="Arial" charset="0"/>
                <a:ea typeface="ＭＳ Ｐゴシック" charset="0"/>
                <a:cs typeface="ＭＳ Ｐゴシック" charset="0"/>
              </a:rPr>
              <a:t>“traditional” extreme scale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marL="549275" lvl="1">
              <a:defRPr/>
            </a:pPr>
            <a:r>
              <a:rPr lang="en-US" dirty="0" smtClean="0">
                <a:latin typeface="Arial" charset="0"/>
                <a:ea typeface="ＭＳ Ｐゴシック" charset="0"/>
                <a:cs typeface="ＭＳ Ｐゴシック" charset="0"/>
              </a:rPr>
              <a:t>Adaptive application formulation </a:t>
            </a:r>
            <a:r>
              <a:rPr lang="en-US" dirty="0" smtClean="0">
                <a:latin typeface="Arial" charset="0"/>
                <a:ea typeface="ＭＳ Ｐゴシック" charset="0"/>
              </a:rPr>
              <a:t>arising from non-deterministic application behavior </a:t>
            </a:r>
            <a:r>
              <a:rPr lang="en-US" dirty="0">
                <a:latin typeface="Arial" charset="0"/>
                <a:ea typeface="ＭＳ Ｐゴシック" charset="0"/>
                <a:cs typeface="ＭＳ Ｐゴシック" charset="0"/>
              </a:rPr>
              <a:t>requires </a:t>
            </a:r>
            <a:r>
              <a:rPr lang="en-US" dirty="0">
                <a:latin typeface="Arial" charset="0"/>
                <a:ea typeface="ＭＳ Ｐゴシック" charset="0"/>
              </a:rPr>
              <a:t>flexible </a:t>
            </a:r>
            <a:r>
              <a:rPr lang="en-US" dirty="0" smtClean="0">
                <a:latin typeface="Arial" charset="0"/>
                <a:ea typeface="ＭＳ Ｐゴシック" charset="0"/>
              </a:rPr>
              <a:t>composition;</a:t>
            </a:r>
          </a:p>
          <a:p>
            <a:pPr marL="549275" lvl="1">
              <a:defRPr/>
            </a:pPr>
            <a:r>
              <a:rPr lang="en-US" dirty="0" smtClean="0">
                <a:latin typeface="Arial" charset="0"/>
                <a:ea typeface="ＭＳ Ｐゴシック" charset="0"/>
                <a:cs typeface="ＭＳ Ｐゴシック" charset="0"/>
              </a:rPr>
              <a:t>Dynamic resource utilization: </a:t>
            </a:r>
            <a:r>
              <a:rPr lang="en-US" dirty="0" smtClean="0">
                <a:latin typeface="Arial" charset="0"/>
                <a:ea typeface="ＭＳ Ｐゴシック" charset="0"/>
              </a:rPr>
              <a:t>Growing/shrinking resource pool.</a:t>
            </a:r>
          </a:p>
          <a:p>
            <a:pPr marL="246063" indent="-246063">
              <a:spcBef>
                <a:spcPts val="1200"/>
              </a:spcBef>
              <a:defRPr/>
            </a:pPr>
            <a:r>
              <a:rPr lang="en-US" sz="2000" dirty="0" smtClean="0">
                <a:latin typeface="Arial" charset="0"/>
                <a:ea typeface="ＭＳ Ｐゴシック" charset="0"/>
                <a:cs typeface="ＭＳ Ｐゴシック" charset="0"/>
              </a:rPr>
              <a:t>Democratization of </a:t>
            </a:r>
            <a:r>
              <a:rPr lang="en-US" sz="2000" dirty="0">
                <a:latin typeface="Arial" charset="0"/>
                <a:ea typeface="ＭＳ Ｐゴシック" charset="0"/>
                <a:cs typeface="ＭＳ Ｐゴシック" charset="0"/>
              </a:rPr>
              <a:t>HPC/</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Computing:</a:t>
            </a:r>
          </a:p>
          <a:p>
            <a:pPr marL="469900" lvl="1" indent="-207963">
              <a:spcBef>
                <a:spcPts val="432"/>
              </a:spcBef>
              <a:defRPr/>
            </a:pPr>
            <a:r>
              <a:rPr lang="en-US" dirty="0" smtClean="0">
                <a:latin typeface="Arial" charset="0"/>
                <a:ea typeface="ＭＳ Ｐゴシック" charset="0"/>
                <a:cs typeface="ＭＳ Ｐゴシック" charset="0"/>
              </a:rPr>
              <a:t>Capture different modes of extreme-scale computing:</a:t>
            </a:r>
          </a:p>
          <a:p>
            <a:pPr marL="720725" lvl="2">
              <a:defRPr/>
            </a:pPr>
            <a:r>
              <a:rPr lang="en-US" sz="1800" dirty="0" smtClean="0">
                <a:latin typeface="Arial" charset="0"/>
                <a:ea typeface="ＭＳ Ｐゴシック" charset="0"/>
              </a:rPr>
              <a:t>Couple </a:t>
            </a:r>
            <a:r>
              <a:rPr lang="en-US" sz="1800" dirty="0" err="1">
                <a:latin typeface="Arial" charset="0"/>
                <a:ea typeface="ＭＳ Ｐゴシック" charset="0"/>
              </a:rPr>
              <a:t>exaflops</a:t>
            </a:r>
            <a:r>
              <a:rPr lang="en-US" sz="1800" dirty="0">
                <a:latin typeface="Arial" charset="0"/>
                <a:ea typeface="ＭＳ Ｐゴシック" charset="0"/>
              </a:rPr>
              <a:t> with </a:t>
            </a:r>
            <a:r>
              <a:rPr lang="en-US" sz="1800" dirty="0" err="1" smtClean="0">
                <a:latin typeface="Arial" charset="0"/>
                <a:ea typeface="ＭＳ Ｐゴシック" charset="0"/>
              </a:rPr>
              <a:t>exabyte</a:t>
            </a:r>
            <a:r>
              <a:rPr lang="en-US" sz="1800" dirty="0" smtClean="0">
                <a:latin typeface="Arial" charset="0"/>
                <a:ea typeface="ＭＳ Ｐゴシック" charset="0"/>
              </a:rPr>
              <a:t>: both simulation and analysis.</a:t>
            </a:r>
            <a:endParaRPr lang="en-US" sz="1800" dirty="0">
              <a:latin typeface="Arial" charset="0"/>
              <a:ea typeface="ＭＳ Ｐゴシック" charset="0"/>
            </a:endParaRPr>
          </a:p>
          <a:p>
            <a:pPr marL="720725" lvl="2">
              <a:defRPr/>
            </a:pPr>
            <a:r>
              <a:rPr lang="en-US" sz="1800" dirty="0">
                <a:latin typeface="Arial" charset="0"/>
                <a:ea typeface="ＭＳ Ｐゴシック" charset="0"/>
              </a:rPr>
              <a:t>Integrate multiple O(100) PF </a:t>
            </a:r>
            <a:r>
              <a:rPr lang="en-US" sz="1800" dirty="0" smtClean="0">
                <a:latin typeface="Arial" charset="0"/>
                <a:ea typeface="ＭＳ Ｐゴシック" charset="0"/>
              </a:rPr>
              <a:t>computing: </a:t>
            </a:r>
            <a:r>
              <a:rPr lang="en-US" sz="1800" dirty="0" err="1" smtClean="0">
                <a:latin typeface="Arial" charset="0"/>
                <a:ea typeface="ＭＳ Ｐゴシック" charset="0"/>
              </a:rPr>
              <a:t>exascale</a:t>
            </a:r>
            <a:r>
              <a:rPr lang="en-US" sz="1800" dirty="0" smtClean="0">
                <a:latin typeface="Arial" charset="0"/>
                <a:ea typeface="ＭＳ Ｐゴシック" charset="0"/>
              </a:rPr>
              <a:t> as an aggregated capability.</a:t>
            </a:r>
            <a:endParaRPr lang="en-US" sz="1800" dirty="0">
              <a:latin typeface="Arial" charset="0"/>
              <a:ea typeface="ＭＳ Ｐゴシック" charset="0"/>
            </a:endParaRPr>
          </a:p>
          <a:p>
            <a:pPr marL="246063" indent="-246063">
              <a:spcBef>
                <a:spcPts val="1200"/>
              </a:spcBef>
              <a:defRPr/>
            </a:pPr>
            <a:r>
              <a:rPr lang="en-US" sz="2000" dirty="0" smtClean="0">
                <a:latin typeface="Arial" charset="0"/>
                <a:ea typeface="ＭＳ Ｐゴシック" charset="0"/>
                <a:cs typeface="ＭＳ Ｐゴシック" charset="0"/>
              </a:rPr>
              <a:t>Abstractions:</a:t>
            </a:r>
          </a:p>
          <a:p>
            <a:pPr marL="547688" lvl="1">
              <a:defRPr/>
            </a:pPr>
            <a:r>
              <a:rPr lang="en-US" dirty="0" smtClean="0">
                <a:latin typeface="Arial" charset="0"/>
                <a:ea typeface="ＭＳ Ｐゴシック" charset="0"/>
              </a:rPr>
              <a:t>Decouple workload and resource management.</a:t>
            </a:r>
          </a:p>
          <a:p>
            <a:pPr marL="547688" lvl="1">
              <a:defRPr/>
            </a:pPr>
            <a:r>
              <a:rPr lang="en-US" dirty="0" smtClean="0">
                <a:latin typeface="Arial" charset="0"/>
                <a:ea typeface="ＭＳ Ｐゴシック" charset="0"/>
              </a:rPr>
              <a:t>Provide capabilities in an extensible and interoperable way by ensuring flexibility with performance, and hiding complexity yet exposing simple interfaces.</a:t>
            </a:r>
          </a:p>
          <a:p>
            <a:pPr marL="246063" indent="-246063">
              <a:spcBef>
                <a:spcPts val="1200"/>
              </a:spcBef>
              <a:defRPr/>
            </a:pPr>
            <a:r>
              <a:rPr lang="en-US" sz="2000" dirty="0" smtClean="0">
                <a:latin typeface="Arial" charset="0"/>
                <a:ea typeface="ＭＳ Ｐゴシック" charset="0"/>
                <a:cs typeface="ＭＳ Ｐゴシック" charset="0"/>
              </a:rPr>
              <a:t>Need to provide these abstractions as well engineered tools:</a:t>
            </a:r>
          </a:p>
          <a:p>
            <a:pPr marL="547688" lvl="1">
              <a:defRPr/>
            </a:pPr>
            <a:r>
              <a:rPr lang="en-US" dirty="0" smtClean="0">
                <a:latin typeface="Arial" charset="0"/>
                <a:ea typeface="ＭＳ Ｐゴシック" charset="0"/>
              </a:rPr>
              <a:t>Employ CI best practices and software sustainability.</a:t>
            </a:r>
          </a:p>
          <a:p>
            <a:pPr>
              <a:defRPr/>
            </a:pPr>
            <a:endParaRPr lang="en-US" sz="2400" dirty="0" smtClean="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dirty="0">
                <a:latin typeface="Arial" charset="0"/>
                <a:ea typeface="ＭＳ Ｐゴシック" charset="0"/>
                <a:cs typeface="ＭＳ Ｐゴシック" charset="0"/>
              </a:rPr>
              <a:t>Pilot </a:t>
            </a:r>
            <a:r>
              <a:rPr lang="en-US" dirty="0" smtClean="0">
                <a:latin typeface="Arial" charset="0"/>
                <a:ea typeface="ＭＳ Ｐゴシック" charset="0"/>
                <a:cs typeface="ＭＳ Ｐゴシック" charset="0"/>
              </a:rPr>
              <a:t>Abstractions </a:t>
            </a:r>
            <a:endParaRPr lang="en-US" dirty="0">
              <a:latin typeface="Arial" charset="0"/>
              <a:ea typeface="ＭＳ Ｐゴシック" charset="0"/>
              <a:cs typeface="ＭＳ Ｐゴシック" charset="0"/>
            </a:endParaRPr>
          </a:p>
        </p:txBody>
      </p:sp>
      <p:sp>
        <p:nvSpPr>
          <p:cNvPr id="4" name="Content Placeholder 2"/>
          <p:cNvSpPr txBox="1">
            <a:spLocks/>
          </p:cNvSpPr>
          <p:nvPr/>
        </p:nvSpPr>
        <p:spPr>
          <a:xfrm>
            <a:off x="193675" y="1132891"/>
            <a:ext cx="8778875" cy="905498"/>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Abstractions to generalize a placeholder job so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15884</TotalTime>
  <Words>2150</Words>
  <Application>Microsoft Macintosh PowerPoint</Application>
  <PresentationFormat>On-screen Show (4:3)</PresentationFormat>
  <Paragraphs>228</Paragraphs>
  <Slides>18</Slides>
  <Notes>13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RU_Template_Verdana_G</vt:lpstr>
      <vt:lpstr> Towards Exascale Through Many Simulations: Abstractions and Tools</vt:lpstr>
      <vt:lpstr>Outline</vt:lpstr>
      <vt:lpstr>Exascale Computing: View from that side</vt:lpstr>
      <vt:lpstr>Many Simulations Pathway to Exascale?</vt:lpstr>
      <vt:lpstr>PowerPoint Presentation</vt:lpstr>
      <vt:lpstr>A Pore Man’s View of the TeraGrid/XSEDE</vt:lpstr>
      <vt:lpstr>Challenges of Many Simulations at Exascale</vt:lpstr>
      <vt:lpstr>Pilot Abstractions </vt:lpstr>
      <vt:lpstr>P* Model: Elements, Characteristics and API</vt:lpstr>
      <vt:lpstr>BigJob: Architecture</vt:lpstr>
      <vt:lpstr>SAGA: Interoperability Layer for BigJob</vt:lpstr>
      <vt:lpstr>Async Replica-Exchange Package</vt:lpstr>
      <vt:lpstr>Async Replica-Exchange Package</vt:lpstr>
      <vt:lpstr>Scalable, Extensible HT Binding Energy Calculation</vt:lpstr>
      <vt:lpstr>Mapping Simulations to Resources</vt:lpstr>
      <vt:lpstr>Towards an Exascale Middleware </vt:lpstr>
      <vt:lpstr>Overlay and Workload Manager (OWM)</vt:lpstr>
      <vt:lpstr>Thank you</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1181</cp:revision>
  <cp:lastPrinted>2013-06-06T09:55:41Z</cp:lastPrinted>
  <dcterms:created xsi:type="dcterms:W3CDTF">2013-07-01T12:47:06Z</dcterms:created>
  <dcterms:modified xsi:type="dcterms:W3CDTF">2014-04-13T18:25:22Z</dcterms:modified>
</cp:coreProperties>
</file>